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37" r:id="rId5"/>
    <p:sldId id="351" r:id="rId6"/>
    <p:sldId id="398" r:id="rId7"/>
    <p:sldId id="397" r:id="rId8"/>
    <p:sldId id="396" r:id="rId9"/>
    <p:sldId id="353" r:id="rId10"/>
    <p:sldId id="399" r:id="rId11"/>
    <p:sldId id="352" r:id="rId12"/>
    <p:sldId id="357" r:id="rId13"/>
    <p:sldId id="400" r:id="rId14"/>
    <p:sldId id="402" r:id="rId15"/>
    <p:sldId id="401" r:id="rId16"/>
    <p:sldId id="404" r:id="rId17"/>
    <p:sldId id="405" r:id="rId18"/>
    <p:sldId id="406" r:id="rId19"/>
    <p:sldId id="403" r:id="rId20"/>
    <p:sldId id="407" r:id="rId21"/>
    <p:sldId id="408" r:id="rId22"/>
    <p:sldId id="307" r:id="rId23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37"/>
            <p14:sldId id="351"/>
            <p14:sldId id="398"/>
            <p14:sldId id="397"/>
            <p14:sldId id="396"/>
            <p14:sldId id="353"/>
            <p14:sldId id="399"/>
            <p14:sldId id="352"/>
            <p14:sldId id="357"/>
          </p14:sldIdLst>
        </p14:section>
        <p14:section name="P2" id="{0525A52E-7798-43E4-9558-736B4CCEEAAC}">
          <p14:sldIdLst>
            <p14:sldId id="400"/>
            <p14:sldId id="402"/>
            <p14:sldId id="401"/>
            <p14:sldId id="404"/>
            <p14:sldId id="405"/>
            <p14:sldId id="406"/>
            <p14:sldId id="403"/>
            <p14:sldId id="407"/>
            <p14:sldId id="408"/>
          </p14:sldIdLst>
        </p14:section>
        <p14:section name="end" id="{05AF3D2C-AD7B-4551-98C4-7814798175E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A1"/>
    <a:srgbClr val="8891C8"/>
    <a:srgbClr val="B8D6EE"/>
    <a:srgbClr val="F0F0F0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 snapToGrid="0" showGuides="1">
      <p:cViewPr>
        <p:scale>
          <a:sx n="118" d="100"/>
          <a:sy n="118" d="100"/>
        </p:scale>
        <p:origin x="144" y="-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BAB4A06-08C2-4C23-89B2-C98B3F8C7F75}"/>
              </a:ext>
            </a:extLst>
          </p:cNvPr>
          <p:cNvSpPr/>
          <p:nvPr userDrawn="1"/>
        </p:nvSpPr>
        <p:spPr>
          <a:xfrm>
            <a:off x="0" y="0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EC24C7-A0C0-4B33-8A17-49C5A5794F5D}"/>
              </a:ext>
            </a:extLst>
          </p:cNvPr>
          <p:cNvSpPr/>
          <p:nvPr userDrawn="1"/>
        </p:nvSpPr>
        <p:spPr>
          <a:xfrm>
            <a:off x="0" y="-194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69061B-B437-4A41-8A82-9946D85760BD}"/>
              </a:ext>
            </a:extLst>
          </p:cNvPr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274DD1-C79A-4AC5-B392-A4900D81502B}"/>
              </a:ext>
            </a:extLst>
          </p:cNvPr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B3CDDB-B14C-42F2-A1F1-49B0792801F9}"/>
                </a:ext>
              </a:extLst>
            </p:cNvPr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>
                <a:extLst>
                  <a:ext uri="{FF2B5EF4-FFF2-40B4-BE49-F238E27FC236}">
                    <a16:creationId xmlns:a16="http://schemas.microsoft.com/office/drawing/2014/main" id="{26E67D38-75E0-4071-95F6-2AE5FDAF8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5A2EBA7D-F88D-443E-AA35-69B8AB9B6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3386FE9-1899-4359-9BFD-946DEFB6A584}"/>
                </a:ext>
              </a:extLst>
            </p:cNvPr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>
                <a:extLst>
                  <a:ext uri="{FF2B5EF4-FFF2-40B4-BE49-F238E27FC236}">
                    <a16:creationId xmlns:a16="http://schemas.microsoft.com/office/drawing/2014/main" id="{F24A2437-0A2C-45FB-9F89-DF6496635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>
                <a:extLst>
                  <a:ext uri="{FF2B5EF4-FFF2-40B4-BE49-F238E27FC236}">
                    <a16:creationId xmlns:a16="http://schemas.microsoft.com/office/drawing/2014/main" id="{491B2948-B0A7-4C57-902F-1D49D22C7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697690" y="2339728"/>
            <a:ext cx="5347618" cy="898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accent1"/>
                </a:solidFill>
              </a:rPr>
              <a:t>IQA</a:t>
            </a:r>
            <a:r>
              <a:rPr lang="zh-CN" altLang="en-US" sz="5400" dirty="0">
                <a:solidFill>
                  <a:schemeClr val="accent1"/>
                </a:solidFill>
              </a:rPr>
              <a:t>小组进度汇报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851737" y="3260716"/>
            <a:ext cx="478496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rgbClr val="B8D6EE"/>
                </a:solidFill>
                <a:latin typeface="+mj-lt"/>
                <a:ea typeface="+mj-ea"/>
              </a:rPr>
              <a:t>Progress report of this week</a:t>
            </a:r>
            <a:endParaRPr lang="zh-CN" altLang="en-US" sz="3000" dirty="0">
              <a:solidFill>
                <a:srgbClr val="B8D6EE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944911" y="5066561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汇报人 </a:t>
            </a:r>
            <a:endParaRPr lang="zh-CN" altLang="en-US" sz="1000" b="1" dirty="0">
              <a:solidFill>
                <a:srgbClr val="8891C8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99713" y="5249914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王子安 吴俊成</a:t>
            </a:r>
            <a:endParaRPr lang="zh-CN" altLang="en-US" sz="1500" dirty="0">
              <a:solidFill>
                <a:srgbClr val="8891C8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1846628" y="5100275"/>
            <a:ext cx="0" cy="35877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986272" y="5169835"/>
            <a:ext cx="97315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8891C8"/>
                </a:solidFill>
              </a:rPr>
              <a:t>2022·11·18</a:t>
            </a:r>
            <a:endParaRPr lang="zh-CN" altLang="en-US" sz="1500" dirty="0">
              <a:solidFill>
                <a:srgbClr val="8891C8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86701"/>
            <a:ext cx="6045308" cy="620628"/>
            <a:chOff x="203201" y="180750"/>
            <a:chExt cx="6045308" cy="6206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EBE58-B1DA-694C-B704-C2C168277FC7}"/>
              </a:ext>
            </a:extLst>
          </p:cNvPr>
          <p:cNvSpPr txBox="1"/>
          <p:nvPr/>
        </p:nvSpPr>
        <p:spPr>
          <a:xfrm>
            <a:off x="510669" y="1320275"/>
            <a:ext cx="541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SWAE(Sliced-Wasserstein Auto-Encoder)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97A133-471D-394E-B704-03211758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2" y="2133352"/>
            <a:ext cx="7058804" cy="7818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112AAF-410B-7449-BE50-9FB192B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32" y="3234206"/>
            <a:ext cx="8318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28A19-4A60-8A4D-9383-FDAD186B1387}"/>
              </a:ext>
            </a:extLst>
          </p:cNvPr>
          <p:cNvSpPr txBox="1"/>
          <p:nvPr/>
        </p:nvSpPr>
        <p:spPr>
          <a:xfrm>
            <a:off x="302064" y="1369797"/>
            <a:ext cx="853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E02960-E0A7-A84F-BAE5-D37B1C08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558" r="847"/>
          <a:stretch/>
        </p:blipFill>
        <p:spPr>
          <a:xfrm>
            <a:off x="816745" y="1792518"/>
            <a:ext cx="4554931" cy="4971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D99EB0-BD70-A541-9BC6-D4ECEC51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1" y="1765825"/>
            <a:ext cx="4595048" cy="50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0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Define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function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g</a:t>
            </a:r>
            <a:r>
              <a:rPr lang="zh-CN" altLang="en-US" dirty="0">
                <a:solidFill>
                  <a:srgbClr val="2A50A1"/>
                </a:solidFill>
              </a:rPr>
              <a:t>的优化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6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unsupervised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KL</a:t>
            </a:r>
            <a:r>
              <a:rPr lang="zh-CN" altLang="en-US" dirty="0">
                <a:solidFill>
                  <a:srgbClr val="2A50A1"/>
                </a:solidFill>
              </a:rPr>
              <a:t>散度比较密度：无定义或无穷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ADD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Noise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r>
              <a:rPr lang="en-US" altLang="zh-CN" dirty="0">
                <a:solidFill>
                  <a:srgbClr val="2A50A1"/>
                </a:solidFill>
              </a:rPr>
              <a:t>blurring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VAE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GAN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r>
              <a:rPr lang="en-US" altLang="zh-CN" dirty="0">
                <a:solidFill>
                  <a:srgbClr val="2A50A1"/>
                </a:solidFill>
              </a:rPr>
              <a:t>Jensen-Shannon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无法保证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function</a:t>
            </a:r>
            <a:r>
              <a:rPr lang="zh-CN" altLang="en-US" dirty="0">
                <a:solidFill>
                  <a:srgbClr val="2A50A1"/>
                </a:solidFill>
              </a:rPr>
              <a:t>连续可微</a:t>
            </a:r>
            <a:endParaRPr lang="en-US" altLang="zh-CN" dirty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训练过程中对生成器与评价器的选择具有较强要求</a:t>
            </a:r>
            <a:endParaRPr lang="en-US" altLang="zh-CN" dirty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Mode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collapse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WGAN</a:t>
            </a:r>
            <a:r>
              <a:rPr lang="zh-CN" altLang="en-US" dirty="0">
                <a:solidFill>
                  <a:srgbClr val="2A50A1"/>
                </a:solidFill>
              </a:rPr>
              <a:t>：使用</a:t>
            </a:r>
            <a:r>
              <a:rPr lang="en-US" altLang="zh-CN" dirty="0">
                <a:solidFill>
                  <a:srgbClr val="2A50A1"/>
                </a:solidFill>
              </a:rPr>
              <a:t>EM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  <a:r>
              <a:rPr lang="zh-CN" altLang="en-US" dirty="0">
                <a:solidFill>
                  <a:srgbClr val="2A50A1"/>
                </a:solidFill>
              </a:rPr>
              <a:t>替代</a:t>
            </a:r>
            <a:r>
              <a:rPr lang="en-US" altLang="zh-CN" dirty="0">
                <a:solidFill>
                  <a:srgbClr val="2A50A1"/>
                </a:solidFill>
              </a:rPr>
              <a:t>JS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1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521112"/>
            <a:ext cx="7036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Different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The Total Variation (TV)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The </a:t>
            </a:r>
            <a:r>
              <a:rPr lang="en-US" altLang="zh-CN" dirty="0" err="1">
                <a:solidFill>
                  <a:srgbClr val="2A50A1"/>
                </a:solidFill>
              </a:rPr>
              <a:t>Kullback-Leibler</a:t>
            </a:r>
            <a:r>
              <a:rPr lang="en-US" altLang="zh-CN" dirty="0">
                <a:solidFill>
                  <a:srgbClr val="2A50A1"/>
                </a:solidFill>
              </a:rPr>
              <a:t> (KL) divergence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The Jensen-Shannon (JS) divergence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Wasserstein-1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2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WGAN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16FCB5F-7962-CC4F-B879-764A615B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1" y="1648873"/>
            <a:ext cx="3933744" cy="535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64171F-7EC0-A448-96AE-44C3270C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1" y="2376381"/>
            <a:ext cx="3799918" cy="41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2C98AF2-1B0C-5D4E-BD25-0D274A63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873718"/>
            <a:ext cx="5969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1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1DF0DB1-BF65-AD48-9F8D-4FDB7B65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5" y="1745664"/>
            <a:ext cx="8625987" cy="46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859A193-58F7-9042-88BA-5E95B653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658999"/>
            <a:ext cx="9401982" cy="49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定性实验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62829CE-0611-0D40-96EB-6E720632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877942"/>
            <a:ext cx="7233296" cy="45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8099263" y="-1431687"/>
            <a:ext cx="8786687" cy="13156983"/>
            <a:chOff x="14552960" y="-177472"/>
            <a:chExt cx="7029080" cy="10525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4172334" y="1799721"/>
            <a:ext cx="4823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Generalized Sliced Wasserstein Distances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4167702" y="2954328"/>
            <a:ext cx="52053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Wasserstein Generative Adversarial Networks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4871631" y="408341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3195659" y="182524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3195659" y="295432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525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352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B4CD1D-6AD6-4688-8633-DC339240DC4F}"/>
              </a:ext>
            </a:extLst>
          </p:cNvPr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定性实验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24E726D-8038-1C47-8787-DE867F01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840722"/>
            <a:ext cx="7454900" cy="10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2B558-F661-544E-AF3C-5A913054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" y="3097230"/>
            <a:ext cx="7264400" cy="1104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100EE-864F-F144-A34A-118BA56E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69" y="4446089"/>
            <a:ext cx="7353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7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4771" y="127333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Wasserstein Distance</a:t>
            </a:r>
            <a:r>
              <a:rPr lang="zh-CN" altLang="en-US" dirty="0">
                <a:solidFill>
                  <a:srgbClr val="2A50A1"/>
                </a:solidFill>
              </a:rPr>
              <a:t>的数学性质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4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1481465" y="2835720"/>
            <a:ext cx="964706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Generalized Sliced Wasserstein Distances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Kolouri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Soheil, et al. "Generalized sliced </a:t>
            </a:r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wasserstein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distances." </a:t>
            </a:r>
            <a:r>
              <a:rPr lang="en-GB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 (2019).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OT</a:t>
            </a:r>
            <a:r>
              <a:rPr lang="zh-CN" altLang="en-US" dirty="0">
                <a:solidFill>
                  <a:srgbClr val="2A50A1"/>
                </a:solidFill>
              </a:rPr>
              <a:t>问题（</a:t>
            </a:r>
            <a:r>
              <a:rPr lang="en-US" altLang="zh-CN" dirty="0">
                <a:solidFill>
                  <a:srgbClr val="2A50A1"/>
                </a:solidFill>
              </a:rPr>
              <a:t>optimal Transport</a:t>
            </a:r>
            <a:r>
              <a:rPr lang="zh-CN" altLang="en-US" dirty="0">
                <a:solidFill>
                  <a:srgbClr val="2A50A1"/>
                </a:solidFill>
              </a:rPr>
              <a:t>）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WD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SWD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traditional OT-based method</a:t>
            </a:r>
            <a:r>
              <a:rPr lang="zh-CN" altLang="en-GB" dirty="0">
                <a:solidFill>
                  <a:srgbClr val="2A50A1"/>
                </a:solidFill>
              </a:rPr>
              <a:t>（</a:t>
            </a:r>
            <a:r>
              <a:rPr lang="zh-CN" altLang="en-US" dirty="0">
                <a:solidFill>
                  <a:srgbClr val="2A50A1"/>
                </a:solidFill>
              </a:rPr>
              <a:t>例如</a:t>
            </a:r>
            <a:r>
              <a:rPr lang="en-GB" altLang="zh-CN" dirty="0">
                <a:solidFill>
                  <a:srgbClr val="2A50A1"/>
                </a:solidFill>
              </a:rPr>
              <a:t>WD</a:t>
            </a:r>
            <a:r>
              <a:rPr lang="zh-CN" altLang="en-GB" dirty="0">
                <a:solidFill>
                  <a:srgbClr val="2A50A1"/>
                </a:solidFill>
              </a:rPr>
              <a:t>）</a:t>
            </a:r>
            <a:r>
              <a:rPr lang="zh-CN" altLang="en-US" dirty="0">
                <a:solidFill>
                  <a:srgbClr val="2A50A1"/>
                </a:solidFill>
              </a:rPr>
              <a:t>，计算复杂性很高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SWD</a:t>
            </a:r>
            <a:r>
              <a:rPr lang="zh-CN" altLang="en-GB" dirty="0">
                <a:solidFill>
                  <a:srgbClr val="2A50A1"/>
                </a:solidFill>
              </a:rPr>
              <a:t>：</a:t>
            </a:r>
            <a:r>
              <a:rPr lang="zh-CN" altLang="en-US" dirty="0">
                <a:solidFill>
                  <a:srgbClr val="2A50A1"/>
                </a:solidFill>
              </a:rPr>
              <a:t>随着维数的增加，随机线性投影数量快速增加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GSW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r>
              <a:rPr lang="en-GB" altLang="zh-CN" dirty="0">
                <a:solidFill>
                  <a:srgbClr val="2A50A1"/>
                </a:solidFill>
              </a:rPr>
              <a:t>Generalized-Wasserstein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MAX</a:t>
            </a:r>
            <a:r>
              <a:rPr lang="en-US" altLang="zh-CN" dirty="0">
                <a:solidFill>
                  <a:srgbClr val="2A50A1"/>
                </a:solidFill>
              </a:rPr>
              <a:t>-GSW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852316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Generalized Radon Transform</a:t>
            </a:r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（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GRT</a:t>
            </a:r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235519"/>
            <a:ext cx="3003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GRT: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0BC78A-123D-834B-8F2B-83101B5B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46" y="1330775"/>
            <a:ext cx="4055609" cy="799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408F9-BBE8-F343-9D1F-F76E6A3B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5" y="2976206"/>
            <a:ext cx="5279231" cy="370861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9B3172A-C0A0-5345-AC62-EB41CFA0EFF7}"/>
              </a:ext>
            </a:extLst>
          </p:cNvPr>
          <p:cNvSpPr/>
          <p:nvPr/>
        </p:nvSpPr>
        <p:spPr>
          <a:xfrm>
            <a:off x="493443" y="2225926"/>
            <a:ext cx="7243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g</a:t>
            </a:r>
            <a:r>
              <a:rPr lang="zh-CN" altLang="en-US" dirty="0">
                <a:solidFill>
                  <a:srgbClr val="2A50A1"/>
                </a:solidFill>
              </a:rPr>
              <a:t>可以表示一个高维超平面，分布在这个超平面上的投影是一维的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852316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Generalized Radon Transform</a:t>
            </a:r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（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GRT</a:t>
            </a:r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235520"/>
            <a:ext cx="10783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r>
              <a:rPr lang="zh-CN" altLang="en-US" dirty="0">
                <a:solidFill>
                  <a:srgbClr val="2A50A1"/>
                </a:solidFill>
              </a:rPr>
              <a:t>满足以下四个条件时，通过</a:t>
            </a:r>
            <a:r>
              <a:rPr lang="en-US" altLang="zh-CN" dirty="0">
                <a:solidFill>
                  <a:srgbClr val="2A50A1"/>
                </a:solidFill>
              </a:rPr>
              <a:t>g</a:t>
            </a:r>
            <a:r>
              <a:rPr lang="zh-CN" altLang="en-US" dirty="0">
                <a:solidFill>
                  <a:srgbClr val="2A50A1"/>
                </a:solidFill>
              </a:rPr>
              <a:t>定义的</a:t>
            </a:r>
            <a:r>
              <a:rPr lang="en-US" altLang="zh-CN" dirty="0">
                <a:solidFill>
                  <a:srgbClr val="2A50A1"/>
                </a:solidFill>
              </a:rPr>
              <a:t>projection</a:t>
            </a:r>
            <a:r>
              <a:rPr lang="zh-CN" altLang="en-US" dirty="0">
                <a:solidFill>
                  <a:srgbClr val="2A50A1"/>
                </a:solidFill>
              </a:rPr>
              <a:t>可以表示两个分布之间的距离（</a:t>
            </a:r>
            <a:r>
              <a:rPr lang="en-US" altLang="zh-CN" dirty="0">
                <a:solidFill>
                  <a:srgbClr val="2A50A1"/>
                </a:solidFill>
              </a:rPr>
              <a:t>GWD</a:t>
            </a:r>
            <a:r>
              <a:rPr lang="zh-CN" altLang="en-US" dirty="0">
                <a:solidFill>
                  <a:srgbClr val="2A50A1"/>
                </a:solidFill>
              </a:rPr>
              <a:t>此时是一个表示距离的函数）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09F213-3949-6644-97FE-FE599932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18" y="2253453"/>
            <a:ext cx="6841716" cy="44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54165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GSW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与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MAX-GSW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的计算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GSW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1859A3-A0A8-3F4E-9896-07F7975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46" y="2614677"/>
            <a:ext cx="6069770" cy="40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54165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GWD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与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MAX-GWD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的计算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MAX-GSW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01416-6A0E-A043-8D47-CB407F7D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50" y="2486183"/>
            <a:ext cx="5556459" cy="41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8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EBE58-B1DA-694C-B704-C2C168277FC7}"/>
              </a:ext>
            </a:extLst>
          </p:cNvPr>
          <p:cNvSpPr txBox="1"/>
          <p:nvPr/>
        </p:nvSpPr>
        <p:spPr>
          <a:xfrm>
            <a:off x="510669" y="132027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F02B7A-B572-754F-9595-1B946AF9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7" y="2641972"/>
            <a:ext cx="5273134" cy="3871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F3FF86-4222-BD4C-9141-E738E632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63" y="2659324"/>
            <a:ext cx="5273134" cy="3871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844DA7-3E50-404B-999D-8FF11F967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55" y="1748777"/>
            <a:ext cx="231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7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6133</TotalTime>
  <Words>326</Words>
  <Application>Microsoft Macintosh PowerPoint</Application>
  <PresentationFormat>宽屏</PresentationFormat>
  <Paragraphs>88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黑体</vt:lpstr>
      <vt:lpstr>Microsoft YaHei</vt:lpstr>
      <vt:lpstr>Microsoft YaHei Light</vt:lpstr>
      <vt:lpstr>Arial</vt:lpstr>
      <vt:lpstr>Arial Black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Chtholly Nota</cp:lastModifiedBy>
  <cp:revision>233</cp:revision>
  <dcterms:created xsi:type="dcterms:W3CDTF">2022-03-15T01:56:04Z</dcterms:created>
  <dcterms:modified xsi:type="dcterms:W3CDTF">2022-11-18T12:23:04Z</dcterms:modified>
</cp:coreProperties>
</file>